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4" r:id="rId8"/>
    <p:sldId id="262" r:id="rId9"/>
    <p:sldId id="283" r:id="rId10"/>
    <p:sldId id="271" r:id="rId11"/>
    <p:sldId id="273" r:id="rId12"/>
    <p:sldId id="265" r:id="rId13"/>
    <p:sldId id="266" r:id="rId14"/>
    <p:sldId id="267" r:id="rId15"/>
    <p:sldId id="281" r:id="rId16"/>
    <p:sldId id="278" r:id="rId17"/>
    <p:sldId id="282" r:id="rId18"/>
    <p:sldId id="270" r:id="rId19"/>
    <p:sldId id="274" r:id="rId20"/>
    <p:sldId id="275" r:id="rId21"/>
    <p:sldId id="276" r:id="rId22"/>
    <p:sldId id="277" r:id="rId23"/>
    <p:sldId id="279" r:id="rId24"/>
    <p:sldId id="280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568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October 14,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October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October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October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October 14, 2015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October 14,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October 14,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October 14,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October 14,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October 14,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October 14,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October 14,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000" b="1" dirty="0" smtClean="0"/>
              <a:t>Democracy as propaganda </a:t>
            </a:r>
            <a:r>
              <a:rPr lang="en-GB" sz="4000" b="1" smtClean="0"/>
              <a:t>for Capitalism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538685"/>
            <a:ext cx="6858000" cy="1547155"/>
          </a:xfrm>
        </p:spPr>
        <p:txBody>
          <a:bodyPr>
            <a:normAutofit/>
          </a:bodyPr>
          <a:lstStyle/>
          <a:p>
            <a:pPr>
              <a:lnSpc>
                <a:spcPct val="60000"/>
              </a:lnSpc>
            </a:pPr>
            <a:r>
              <a:rPr lang="en-US" b="1" cap="none" dirty="0" smtClean="0">
                <a:latin typeface="Minion Pro"/>
                <a:cs typeface="Minion Pro"/>
              </a:rPr>
              <a:t>Justin Murphy, PhD</a:t>
            </a:r>
          </a:p>
          <a:p>
            <a:pPr>
              <a:lnSpc>
                <a:spcPct val="60000"/>
              </a:lnSpc>
            </a:pPr>
            <a:r>
              <a:rPr lang="en-US" b="1" cap="none" dirty="0" smtClean="0">
                <a:latin typeface="Minion Pro"/>
                <a:cs typeface="Minion Pro"/>
              </a:rPr>
              <a:t>University of Southampton</a:t>
            </a:r>
          </a:p>
          <a:p>
            <a:pPr>
              <a:lnSpc>
                <a:spcPct val="60000"/>
              </a:lnSpc>
            </a:pPr>
            <a:r>
              <a:rPr lang="en-US" b="1" cap="none" dirty="0" err="1" smtClean="0">
                <a:latin typeface="Minion Pro"/>
                <a:cs typeface="Minion Pro"/>
              </a:rPr>
              <a:t>jmrphy.net</a:t>
            </a:r>
            <a:endParaRPr lang="en-US" b="1" cap="none" dirty="0" smtClean="0">
              <a:latin typeface="Minion Pro"/>
              <a:cs typeface="Minion Pro"/>
            </a:endParaRPr>
          </a:p>
          <a:p>
            <a:pPr>
              <a:lnSpc>
                <a:spcPct val="60000"/>
              </a:lnSpc>
            </a:pPr>
            <a:r>
              <a:rPr lang="en-US" b="1" cap="none" dirty="0" smtClean="0">
                <a:latin typeface="Minion Pro"/>
                <a:cs typeface="Minion Pro"/>
              </a:rPr>
              <a:t>@</a:t>
            </a:r>
            <a:r>
              <a:rPr lang="en-US" b="1" cap="none" dirty="0" err="1" smtClean="0">
                <a:latin typeface="Minion Pro"/>
                <a:cs typeface="Minion Pro"/>
              </a:rPr>
              <a:t>jmrphy</a:t>
            </a:r>
            <a:endParaRPr lang="en-US" b="1" cap="none" dirty="0" smtClean="0">
              <a:latin typeface="Minion Pro"/>
              <a:cs typeface="Minion Pr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509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us_anti-german_video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292" y="81281"/>
            <a:ext cx="8845169" cy="6634479"/>
          </a:xfrm>
        </p:spPr>
      </p:pic>
    </p:spTree>
    <p:extLst>
      <p:ext uri="{BB962C8B-B14F-4D97-AF65-F5344CB8AC3E}">
        <p14:creationId xmlns:p14="http://schemas.microsoft.com/office/powerpoint/2010/main" val="1572193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1. Modern MASS Propaganda was invented under Liberal Capitalis</a:t>
            </a:r>
            <a:r>
              <a:rPr lang="en-US" sz="2000" dirty="0"/>
              <a:t>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6482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The first nation-wide, systematic manipulation of public opinion was by the United States government in WW1.</a:t>
            </a:r>
          </a:p>
          <a:p>
            <a:pPr marL="800100" lvl="1" indent="-342900">
              <a:buFont typeface="Arial"/>
              <a:buChar char="•"/>
            </a:pPr>
            <a:r>
              <a:rPr lang="en-US" sz="1600" b="0" dirty="0" smtClean="0">
                <a:latin typeface="Hoefler Text"/>
                <a:cs typeface="Hoefler Text"/>
              </a:rPr>
              <a:t>The U.S. public was strongly opposed to entering WWI.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b="0" dirty="0" smtClean="0">
                <a:latin typeface="Hoefler Text"/>
              </a:rPr>
              <a:t>After </a:t>
            </a:r>
            <a:r>
              <a:rPr lang="en-US" sz="1600" b="0" dirty="0">
                <a:latin typeface="Hoefler Text"/>
              </a:rPr>
              <a:t>election (1916), the Wilson administration decides to </a:t>
            </a:r>
            <a:r>
              <a:rPr lang="en-US" sz="1600" b="0" dirty="0" smtClean="0">
                <a:latin typeface="Hoefler Text"/>
              </a:rPr>
              <a:t>enter.</a:t>
            </a:r>
            <a:endParaRPr lang="en-US" sz="1600" b="0" dirty="0" smtClean="0">
              <a:latin typeface="Hoefler Text"/>
              <a:cs typeface="Hoefler Tex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600" b="0" dirty="0" smtClean="0">
                <a:latin typeface="Hoefler Text"/>
                <a:cs typeface="Hoefler Text"/>
              </a:rPr>
              <a:t>Wilson administration conducts a systematic propaganda campaign.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b="0" dirty="0" smtClean="0">
                <a:latin typeface="Hoefler Text"/>
                <a:cs typeface="Hoefler Text"/>
              </a:rPr>
              <a:t>Committee on Public Information, aka the Creel Commission. </a:t>
            </a:r>
          </a:p>
          <a:p>
            <a:pPr lvl="1" indent="0">
              <a:buNone/>
            </a:pPr>
            <a:r>
              <a:rPr lang="en-US" sz="1600" b="0" dirty="0" smtClean="0">
                <a:latin typeface="Hoefler Text"/>
                <a:cs typeface="Hoefler Text"/>
              </a:rPr>
              <a:t>		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This launches the propaganda of “Democracy” as a good thing states would now claim to be.</a:t>
            </a:r>
          </a:p>
          <a:p>
            <a:pPr marL="800100" lvl="1" indent="-342900">
              <a:buFont typeface="Arial"/>
              <a:buChar char="•"/>
            </a:pPr>
            <a:r>
              <a:rPr lang="en-US" sz="1600" dirty="0" smtClean="0">
                <a:latin typeface="Hoefler Text"/>
                <a:cs typeface="Hoefler Text"/>
              </a:rPr>
              <a:t> </a:t>
            </a:r>
            <a:r>
              <a:rPr lang="en-US" sz="1600" b="0" dirty="0" smtClean="0">
                <a:latin typeface="Hoefler Text"/>
                <a:cs typeface="Hoefler Text"/>
              </a:rPr>
              <a:t>Hitherto, “democracy” had always meant “chaos” &amp; states were there to prevent it. It had always been a pejorative, much like how many people say “anarchy” today.</a:t>
            </a:r>
            <a:endParaRPr lang="en-US" sz="1600" dirty="0" smtClean="0">
              <a:latin typeface="Hoefler Text"/>
              <a:cs typeface="Hoefler Text"/>
            </a:endParaRPr>
          </a:p>
          <a:p>
            <a:r>
              <a:rPr lang="en-US" sz="1600" dirty="0"/>
              <a:t>	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961535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liberty_bonds_democracy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2" r="5862"/>
          <a:stretch>
            <a:fillRect/>
          </a:stretch>
        </p:blipFill>
        <p:spPr>
          <a:xfrm>
            <a:off x="91441" y="762836"/>
            <a:ext cx="8849360" cy="5079164"/>
          </a:xfrm>
        </p:spPr>
      </p:pic>
    </p:spTree>
    <p:extLst>
      <p:ext uri="{BB962C8B-B14F-4D97-AF65-F5344CB8AC3E}">
        <p14:creationId xmlns:p14="http://schemas.microsoft.com/office/powerpoint/2010/main" val="579971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us_marines_fight_for_democracy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878" r="-66878"/>
          <a:stretch>
            <a:fillRect/>
          </a:stretch>
        </p:blipFill>
        <p:spPr>
          <a:xfrm>
            <a:off x="-1310640" y="152718"/>
            <a:ext cx="11204026" cy="6430645"/>
          </a:xfrm>
        </p:spPr>
      </p:pic>
    </p:spTree>
    <p:extLst>
      <p:ext uri="{BB962C8B-B14F-4D97-AF65-F5344CB8AC3E}">
        <p14:creationId xmlns:p14="http://schemas.microsoft.com/office/powerpoint/2010/main" val="529820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keep_world_safe_for_democracy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99" r="-10399"/>
          <a:stretch>
            <a:fillRect/>
          </a:stretch>
        </p:blipFill>
        <p:spPr>
          <a:xfrm>
            <a:off x="-629920" y="426720"/>
            <a:ext cx="10248692" cy="5882323"/>
          </a:xfrm>
        </p:spPr>
      </p:pic>
    </p:spTree>
    <p:extLst>
      <p:ext uri="{BB962C8B-B14F-4D97-AF65-F5344CB8AC3E}">
        <p14:creationId xmlns:p14="http://schemas.microsoft.com/office/powerpoint/2010/main" val="3586882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4999" y="2493803"/>
            <a:ext cx="5791200" cy="1371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Let’s look Deeper Into the Fossil Record.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398207"/>
            <a:ext cx="7620000" cy="437356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561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 descr="propaganda_democracy_ngram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53" r="-4253"/>
          <a:stretch>
            <a:fillRect/>
          </a:stretch>
        </p:blipFill>
        <p:spPr>
          <a:xfrm>
            <a:off x="-271350" y="135107"/>
            <a:ext cx="9801430" cy="5625614"/>
          </a:xfrm>
        </p:spPr>
      </p:pic>
      <p:sp>
        <p:nvSpPr>
          <p:cNvPr id="9" name="TextBox 8"/>
          <p:cNvSpPr txBox="1"/>
          <p:nvPr/>
        </p:nvSpPr>
        <p:spPr>
          <a:xfrm>
            <a:off x="711200" y="5921325"/>
            <a:ext cx="752856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oefler Text"/>
                <a:cs typeface="Hoefler Text"/>
              </a:rPr>
              <a:t>Percentage of books containing each word per year, based on a sample of about 4% of all books, via Google’s “</a:t>
            </a:r>
            <a:r>
              <a:rPr lang="en-US" sz="1600" dirty="0" err="1" smtClean="0">
                <a:latin typeface="Hoefler Text"/>
                <a:cs typeface="Hoefler Text"/>
              </a:rPr>
              <a:t>Ngram</a:t>
            </a:r>
            <a:r>
              <a:rPr lang="en-US" sz="1600" dirty="0" smtClean="0">
                <a:latin typeface="Hoefler Text"/>
                <a:cs typeface="Hoefler Text"/>
              </a:rPr>
              <a:t>” database.</a:t>
            </a:r>
            <a:endParaRPr lang="en-US" sz="1600" dirty="0">
              <a:latin typeface="Hoefler Text"/>
              <a:cs typeface="Hoefler Text"/>
            </a:endParaRPr>
          </a:p>
        </p:txBody>
      </p:sp>
    </p:spTree>
    <p:extLst>
      <p:ext uri="{BB962C8B-B14F-4D97-AF65-F5344CB8AC3E}">
        <p14:creationId xmlns:p14="http://schemas.microsoft.com/office/powerpoint/2010/main" val="1392669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1. Modern MASS Propaganda was invented under Liberal Capitalis</a:t>
            </a:r>
            <a:r>
              <a:rPr lang="en-US" sz="2000" dirty="0"/>
              <a:t>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599"/>
            <a:ext cx="7620000" cy="4832021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The first nation-wide, systematic manipulation of public opinion was by the United States government in WW1.</a:t>
            </a:r>
          </a:p>
          <a:p>
            <a:pPr marL="800100" lvl="1" indent="-34290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The U.S. public was strongly opposed to entering WWI.</a:t>
            </a:r>
          </a:p>
          <a:p>
            <a:pPr marL="742950" lvl="1" indent="-285750">
              <a:buFont typeface="Arial"/>
              <a:buChar char="•"/>
            </a:pPr>
            <a:r>
              <a:rPr lang="en-US" sz="1700" b="0" dirty="0" smtClean="0">
                <a:latin typeface="Hoefler Text"/>
              </a:rPr>
              <a:t>After </a:t>
            </a:r>
            <a:r>
              <a:rPr lang="en-US" sz="1700" b="0" dirty="0">
                <a:latin typeface="Hoefler Text"/>
              </a:rPr>
              <a:t>election (1916), the Wilson administration decides to </a:t>
            </a:r>
            <a:r>
              <a:rPr lang="en-US" sz="1700" b="0" dirty="0" smtClean="0">
                <a:latin typeface="Hoefler Text"/>
              </a:rPr>
              <a:t>enter.</a:t>
            </a:r>
            <a:endParaRPr lang="en-US" sz="1700" b="0" dirty="0" smtClean="0">
              <a:latin typeface="Hoefler Text"/>
              <a:cs typeface="Hoefler Tex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Wilson administration conducts a systematic propaganda campaign.</a:t>
            </a:r>
          </a:p>
          <a:p>
            <a:pPr marL="742950" lvl="1" indent="-28575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Committee on Public Information, aka the Creel Commission. </a:t>
            </a:r>
          </a:p>
          <a:p>
            <a:pPr lvl="1" indent="0">
              <a:buNone/>
            </a:pPr>
            <a:r>
              <a:rPr lang="en-US" sz="1600" b="0" dirty="0" smtClean="0">
                <a:latin typeface="Hoefler Text"/>
                <a:cs typeface="Hoefler Text"/>
              </a:rPr>
              <a:t>		</a:t>
            </a:r>
          </a:p>
          <a:p>
            <a:pPr marL="342900" indent="-3429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This launches the propaganda of “Democracy” as a good thing states would now claim to be.</a:t>
            </a:r>
          </a:p>
          <a:p>
            <a:pPr marL="800100" lvl="1" indent="-342900">
              <a:buFont typeface="Arial"/>
              <a:buChar char="•"/>
            </a:pPr>
            <a:r>
              <a:rPr lang="en-US" sz="1700" dirty="0" smtClean="0">
                <a:latin typeface="Hoefler Text"/>
                <a:cs typeface="Hoefler Text"/>
              </a:rPr>
              <a:t> </a:t>
            </a:r>
            <a:r>
              <a:rPr lang="en-US" sz="1700" b="0" dirty="0" smtClean="0">
                <a:latin typeface="Hoefler Text"/>
                <a:cs typeface="Hoefler Text"/>
              </a:rPr>
              <a:t>Hitherto, “democracy” had always meant “chaos” &amp; states were there to prevent it. It had always been a pejorative, much like how many people say “anarchy” today.</a:t>
            </a:r>
          </a:p>
          <a:p>
            <a:pPr lvl="1" indent="0">
              <a:buNone/>
            </a:pPr>
            <a:endParaRPr lang="en-US" sz="1400" b="0" dirty="0" smtClean="0">
              <a:latin typeface="Hoefler Text"/>
              <a:cs typeface="Hoefler Text"/>
            </a:endParaRPr>
          </a:p>
          <a:p>
            <a:pPr marL="457200" indent="-457200">
              <a:buFont typeface="+mj-lt"/>
              <a:buAutoNum type="alphaUcPeriod"/>
            </a:pPr>
            <a:r>
              <a:rPr lang="en-US" dirty="0">
                <a:latin typeface="Hoefler Text"/>
                <a:cs typeface="Hoefler Text"/>
              </a:rPr>
              <a:t>Also launches the propaganda equation “nation = business” </a:t>
            </a:r>
          </a:p>
          <a:p>
            <a:pPr marL="800100" lvl="1" indent="-34290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Therefore </a:t>
            </a:r>
            <a:r>
              <a:rPr lang="en-US" sz="1700" b="0" dirty="0">
                <a:latin typeface="Hoefler Text"/>
                <a:cs typeface="Hoefler Text"/>
              </a:rPr>
              <a:t>“unions = bad for the nation.”</a:t>
            </a:r>
          </a:p>
          <a:p>
            <a:pPr marL="800100" lvl="1" indent="-342900">
              <a:buFont typeface="Arial"/>
              <a:buChar char="•"/>
            </a:pPr>
            <a:r>
              <a:rPr lang="en-US" sz="1700" b="0" dirty="0" smtClean="0">
                <a:latin typeface="Hoefler Text"/>
                <a:cs typeface="Hoefler Text"/>
              </a:rPr>
              <a:t>Workers </a:t>
            </a:r>
            <a:r>
              <a:rPr lang="en-US" sz="1700" b="0" dirty="0">
                <a:latin typeface="Hoefler Text"/>
                <a:cs typeface="Hoefler Text"/>
              </a:rPr>
              <a:t>were largely opposed to the “rich man’s war.”</a:t>
            </a:r>
            <a:r>
              <a:rPr lang="en-US" sz="1700" dirty="0">
                <a:latin typeface="Hoefler Text"/>
                <a:cs typeface="Hoefler Text"/>
              </a:rPr>
              <a:t> </a:t>
            </a:r>
          </a:p>
          <a:p>
            <a:pPr marL="800100" lvl="1" indent="-342900">
              <a:buFont typeface="Arial"/>
              <a:buChar char="•"/>
            </a:pPr>
            <a:endParaRPr lang="en-US" sz="1400" dirty="0" smtClean="0">
              <a:latin typeface="Hoefler Text"/>
              <a:cs typeface="Hoefler Text"/>
            </a:endParaRPr>
          </a:p>
          <a:p>
            <a:r>
              <a:rPr lang="en-US" sz="1600" dirty="0"/>
              <a:t>	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2316336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warplant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0824" r="-70824"/>
          <a:stretch>
            <a:fillRect/>
          </a:stretch>
        </p:blipFill>
        <p:spPr>
          <a:xfrm>
            <a:off x="-1682962" y="-158351"/>
            <a:ext cx="12224495" cy="7016351"/>
          </a:xfrm>
        </p:spPr>
      </p:pic>
    </p:spTree>
    <p:extLst>
      <p:ext uri="{BB962C8B-B14F-4D97-AF65-F5344CB8AC3E}">
        <p14:creationId xmlns:p14="http://schemas.microsoft.com/office/powerpoint/2010/main" val="236648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apitalists_to_the_trenche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517" r="-99517"/>
          <a:stretch>
            <a:fillRect/>
          </a:stretch>
        </p:blipFill>
        <p:spPr>
          <a:xfrm>
            <a:off x="-3527499" y="-126042"/>
            <a:ext cx="16013162" cy="9190888"/>
          </a:xfrm>
        </p:spPr>
      </p:pic>
    </p:spTree>
    <p:extLst>
      <p:ext uri="{BB962C8B-B14F-4D97-AF65-F5344CB8AC3E}">
        <p14:creationId xmlns:p14="http://schemas.microsoft.com/office/powerpoint/2010/main" val="84336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8026400" cy="4520882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Most People think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>
                <a:solidFill>
                  <a:schemeClr val="tx1"/>
                </a:solidFill>
                <a:sym typeface="Wingdings"/>
              </a:rPr>
              <a:t>Propaganda </a:t>
            </a:r>
            <a:r>
              <a:rPr lang="en-US" b="1" dirty="0">
                <a:solidFill>
                  <a:schemeClr val="tx1"/>
                </a:solidFill>
                <a:sym typeface="Wingdings"/>
              </a:rPr>
              <a:t>is a </a:t>
            </a:r>
            <a:r>
              <a:rPr lang="en-US" b="1" dirty="0" smtClean="0">
                <a:solidFill>
                  <a:schemeClr val="tx1"/>
                </a:solidFill>
                <a:sym typeface="Wingdings"/>
              </a:rPr>
              <a:t>tendency</a:t>
            </a:r>
            <a:br>
              <a:rPr lang="en-US" b="1" dirty="0" smtClean="0">
                <a:solidFill>
                  <a:schemeClr val="tx1"/>
                </a:solidFill>
                <a:sym typeface="Wingdings"/>
              </a:rPr>
            </a:br>
            <a:r>
              <a:rPr lang="en-US" b="1" dirty="0" smtClean="0">
                <a:solidFill>
                  <a:schemeClr val="tx1"/>
                </a:solidFill>
                <a:sym typeface="Wingdings"/>
              </a:rPr>
              <a:t/>
            </a:r>
            <a:br>
              <a:rPr lang="en-US" b="1" dirty="0" smtClean="0">
                <a:solidFill>
                  <a:schemeClr val="tx1"/>
                </a:solidFill>
                <a:sym typeface="Wingdings"/>
              </a:rPr>
            </a:br>
            <a:r>
              <a:rPr lang="en-US" b="1" dirty="0" smtClean="0">
                <a:solidFill>
                  <a:schemeClr val="tx1"/>
                </a:solidFill>
                <a:sym typeface="Wingdings"/>
              </a:rPr>
              <a:t>of authoritarian governments.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531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narchists_demand_strike_end_war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295" r="-54295"/>
          <a:stretch>
            <a:fillRect/>
          </a:stretch>
        </p:blipFill>
        <p:spPr>
          <a:xfrm>
            <a:off x="-599440" y="243840"/>
            <a:ext cx="10248692" cy="5882323"/>
          </a:xfrm>
        </p:spPr>
      </p:pic>
    </p:spTree>
    <p:extLst>
      <p:ext uri="{BB962C8B-B14F-4D97-AF65-F5344CB8AC3E}">
        <p14:creationId xmlns:p14="http://schemas.microsoft.com/office/powerpoint/2010/main" val="235069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ndustrial_peac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426" r="-65426"/>
          <a:stretch>
            <a:fillRect/>
          </a:stretch>
        </p:blipFill>
        <p:spPr>
          <a:xfrm>
            <a:off x="-1137921" y="152718"/>
            <a:ext cx="11257685" cy="6461443"/>
          </a:xfrm>
        </p:spPr>
      </p:pic>
    </p:spTree>
    <p:extLst>
      <p:ext uri="{BB962C8B-B14F-4D97-AF65-F5344CB8AC3E}">
        <p14:creationId xmlns:p14="http://schemas.microsoft.com/office/powerpoint/2010/main" val="536849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ndustrial_peace2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878" r="-66878"/>
          <a:stretch>
            <a:fillRect/>
          </a:stretch>
        </p:blipFill>
        <p:spPr>
          <a:xfrm>
            <a:off x="-1669732" y="-13533"/>
            <a:ext cx="11972178" cy="6871533"/>
          </a:xfrm>
        </p:spPr>
      </p:pic>
    </p:spTree>
    <p:extLst>
      <p:ext uri="{BB962C8B-B14F-4D97-AF65-F5344CB8AC3E}">
        <p14:creationId xmlns:p14="http://schemas.microsoft.com/office/powerpoint/2010/main" val="2101700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2. Current Research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7620000" cy="4601845"/>
          </a:xfrm>
        </p:spPr>
        <p:txBody>
          <a:bodyPr>
            <a:noAutofit/>
          </a:bodyPr>
          <a:lstStyle/>
          <a:p>
            <a:r>
              <a:rPr lang="en-US" sz="1800" b="0" dirty="0" smtClean="0">
                <a:latin typeface="Hoefler Text"/>
                <a:cs typeface="Hoefler Text"/>
              </a:rPr>
              <a:t>Two interesting, recent pieces which are curiously supportive of my argument (although they don’t quite frame their findings this way!)</a:t>
            </a:r>
          </a:p>
          <a:p>
            <a:endParaRPr lang="en-US" sz="1800" dirty="0" smtClean="0">
              <a:latin typeface="Hoefler Text"/>
              <a:cs typeface="Hoefler Text"/>
            </a:endParaRPr>
          </a:p>
          <a:p>
            <a:pPr marL="342900" indent="-342900">
              <a:buFont typeface="+mj-lt"/>
              <a:buAutoNum type="alphaUcPeriod"/>
            </a:pPr>
            <a:r>
              <a:rPr lang="en-US" sz="1800" dirty="0" smtClean="0">
                <a:latin typeface="Hoefler Text"/>
                <a:cs typeface="Hoefler Text"/>
              </a:rPr>
              <a:t>Western television entering into East Germany made East Germans </a:t>
            </a:r>
            <a:r>
              <a:rPr lang="en-US" sz="1800" i="1" dirty="0" smtClean="0">
                <a:latin typeface="Hoefler Text"/>
                <a:cs typeface="Hoefler Text"/>
              </a:rPr>
              <a:t>more</a:t>
            </a:r>
            <a:r>
              <a:rPr lang="en-US" sz="1800" dirty="0" smtClean="0">
                <a:latin typeface="Hoefler Text"/>
                <a:cs typeface="Hoefler Text"/>
              </a:rPr>
              <a:t> satisfied with their authoritarian government (Kern and </a:t>
            </a:r>
            <a:r>
              <a:rPr lang="en-US" sz="1800" dirty="0" err="1" smtClean="0">
                <a:latin typeface="Hoefler Text"/>
                <a:cs typeface="Hoefler Text"/>
              </a:rPr>
              <a:t>Hainmueller</a:t>
            </a:r>
            <a:r>
              <a:rPr lang="en-US" sz="1800" dirty="0" smtClean="0">
                <a:latin typeface="Hoefler Text"/>
                <a:cs typeface="Hoefler Text"/>
              </a:rPr>
              <a:t> 2009).</a:t>
            </a:r>
          </a:p>
          <a:p>
            <a:r>
              <a:rPr lang="en-US" sz="1800" dirty="0">
                <a:latin typeface="Hoefler Text"/>
                <a:cs typeface="Hoefler Text"/>
              </a:rPr>
              <a:t>	</a:t>
            </a:r>
            <a:r>
              <a:rPr lang="en-US" sz="1800" b="0" dirty="0" smtClean="0">
                <a:latin typeface="Hoefler Text"/>
                <a:cs typeface="Hoefler Text"/>
              </a:rPr>
              <a:t>- Natural experiment exploiting topography</a:t>
            </a:r>
          </a:p>
          <a:p>
            <a:r>
              <a:rPr lang="en-US" sz="1800" b="0" dirty="0">
                <a:latin typeface="Hoefler Text"/>
                <a:cs typeface="Hoefler Text"/>
              </a:rPr>
              <a:t>	</a:t>
            </a:r>
            <a:r>
              <a:rPr lang="en-US" sz="1800" b="0" dirty="0" smtClean="0">
                <a:latin typeface="Hoefler Text"/>
                <a:cs typeface="Hoefler Text"/>
              </a:rPr>
              <a:t>- Survey data, exit visas, and government documents</a:t>
            </a:r>
          </a:p>
          <a:p>
            <a:endParaRPr lang="en-US" sz="1800" dirty="0">
              <a:latin typeface="Hoefler Text"/>
              <a:cs typeface="Hoefler Text"/>
            </a:endParaRPr>
          </a:p>
          <a:p>
            <a:r>
              <a:rPr lang="en-US" sz="1800" dirty="0" smtClean="0">
                <a:latin typeface="Hoefler Text"/>
                <a:cs typeface="Hoefler Text"/>
              </a:rPr>
              <a:t>B.  The more mass media in a country, the less likely is a civil war to occur (Warren 2014).</a:t>
            </a:r>
          </a:p>
          <a:p>
            <a:r>
              <a:rPr lang="en-US" sz="1800" dirty="0">
                <a:latin typeface="Hoefler Text"/>
                <a:cs typeface="Hoefler Text"/>
              </a:rPr>
              <a:t>	</a:t>
            </a:r>
            <a:r>
              <a:rPr lang="en-US" sz="1800" b="0" dirty="0" smtClean="0">
                <a:latin typeface="Hoefler Text"/>
                <a:cs typeface="Hoefler Text"/>
              </a:rPr>
              <a:t>- This is true controlling for level of democracy</a:t>
            </a:r>
          </a:p>
          <a:p>
            <a:r>
              <a:rPr lang="en-US" sz="1800" b="0" dirty="0">
                <a:latin typeface="Hoefler Text"/>
                <a:cs typeface="Hoefler Text"/>
              </a:rPr>
              <a:t>	</a:t>
            </a:r>
            <a:r>
              <a:rPr lang="en-US" sz="1800" b="0" dirty="0" smtClean="0">
                <a:latin typeface="Hoefler Text"/>
                <a:cs typeface="Hoefler Text"/>
              </a:rPr>
              <a:t>- This is true controlling for media freedom</a:t>
            </a:r>
            <a:endParaRPr lang="en-US" sz="1800" b="0" dirty="0">
              <a:latin typeface="Hoefler Text"/>
              <a:cs typeface="Hoefler Text"/>
            </a:endParaRPr>
          </a:p>
        </p:txBody>
      </p:sp>
    </p:spTree>
    <p:extLst>
      <p:ext uri="{BB962C8B-B14F-4D97-AF65-F5344CB8AC3E}">
        <p14:creationId xmlns:p14="http://schemas.microsoft.com/office/powerpoint/2010/main" val="2483739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7620000" cy="5201402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5500" dirty="0" smtClean="0">
                <a:latin typeface="Hoefler Text"/>
                <a:cs typeface="Hoefler Text"/>
              </a:rPr>
              <a:t>1. Historically, modern mass propaganda is first and foremost a product of liberal, capitalist government rather than authoritarian government.</a:t>
            </a:r>
          </a:p>
          <a:p>
            <a:pPr>
              <a:lnSpc>
                <a:spcPct val="120000"/>
              </a:lnSpc>
            </a:pPr>
            <a:endParaRPr lang="en-US" sz="5500" dirty="0">
              <a:latin typeface="Hoefler Text"/>
              <a:cs typeface="Hoefler Text"/>
            </a:endParaRPr>
          </a:p>
          <a:p>
            <a:pPr>
              <a:lnSpc>
                <a:spcPct val="120000"/>
              </a:lnSpc>
            </a:pPr>
            <a:r>
              <a:rPr lang="en-US" sz="5500" dirty="0" smtClean="0">
                <a:latin typeface="Hoefler Text"/>
                <a:cs typeface="Hoefler Text"/>
              </a:rPr>
              <a:t>2. “Democracy” as we know it today, as an international ideal of what states claim to be, was only born as propaganda for capitalism.</a:t>
            </a:r>
          </a:p>
          <a:p>
            <a:pPr marL="1143000" lvl="1" indent="-685800">
              <a:lnSpc>
                <a:spcPct val="120000"/>
              </a:lnSpc>
              <a:buFont typeface="Arial"/>
              <a:buChar char="•"/>
            </a:pPr>
            <a:r>
              <a:rPr lang="en-US" sz="5500" b="0" dirty="0" smtClean="0">
                <a:latin typeface="Hoefler Text"/>
                <a:cs typeface="Hoefler Text"/>
              </a:rPr>
              <a:t>“Democracy” was launched quite explicitly to silence the organic, militant “democracy” of workers and radicals trying to overthrow capitalism and resist the “rich man’s war.”</a:t>
            </a:r>
          </a:p>
          <a:p>
            <a:pPr>
              <a:lnSpc>
                <a:spcPct val="120000"/>
              </a:lnSpc>
            </a:pPr>
            <a:endParaRPr lang="en-US" sz="5500" dirty="0">
              <a:latin typeface="Hoefler Text"/>
              <a:cs typeface="Hoefler Text"/>
            </a:endParaRPr>
          </a:p>
          <a:p>
            <a:pPr>
              <a:lnSpc>
                <a:spcPct val="120000"/>
              </a:lnSpc>
            </a:pPr>
            <a:r>
              <a:rPr lang="en-US" sz="5500" dirty="0" smtClean="0">
                <a:latin typeface="Hoefler Text"/>
                <a:cs typeface="Hoefler Text"/>
              </a:rPr>
              <a:t>3. </a:t>
            </a:r>
            <a:r>
              <a:rPr lang="en-US" sz="5500" dirty="0">
                <a:latin typeface="Hoefler Text"/>
                <a:cs typeface="Hoefler Text"/>
              </a:rPr>
              <a:t>N</a:t>
            </a:r>
            <a:r>
              <a:rPr lang="en-US" sz="5500" dirty="0" smtClean="0">
                <a:latin typeface="Hoefler Text"/>
                <a:cs typeface="Hoefler Text"/>
              </a:rPr>
              <a:t>ew data and advanced research methods are possibly suggesting interesting new evidence for this perspective.</a:t>
            </a:r>
          </a:p>
          <a:p>
            <a:endParaRPr lang="en-US" dirty="0">
              <a:latin typeface="Hoefler Text"/>
              <a:cs typeface="Hoefler Text"/>
            </a:endParaRPr>
          </a:p>
          <a:p>
            <a:r>
              <a:rPr lang="en-US" sz="5500" smtClean="0">
                <a:solidFill>
                  <a:schemeClr val="tx2"/>
                </a:solidFill>
                <a:latin typeface="Hoefler Text"/>
                <a:cs typeface="Hoefler Text"/>
              </a:rPr>
              <a:t>Thanks</a:t>
            </a:r>
            <a:r>
              <a:rPr lang="en-US" sz="5500" dirty="0" smtClean="0">
                <a:solidFill>
                  <a:schemeClr val="tx2"/>
                </a:solidFill>
                <a:latin typeface="Hoefler Text"/>
                <a:cs typeface="Hoefler Tex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32630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talin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9157" y="0"/>
            <a:ext cx="9183157" cy="6887995"/>
          </a:xfrm>
        </p:spPr>
      </p:pic>
    </p:spTree>
    <p:extLst>
      <p:ext uri="{BB962C8B-B14F-4D97-AF65-F5344CB8AC3E}">
        <p14:creationId xmlns:p14="http://schemas.microsoft.com/office/powerpoint/2010/main" val="2771229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hitler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306666" cy="6980633"/>
          </a:xfrm>
        </p:spPr>
      </p:pic>
    </p:spTree>
    <p:extLst>
      <p:ext uri="{BB962C8B-B14F-4D97-AF65-F5344CB8AC3E}">
        <p14:creationId xmlns:p14="http://schemas.microsoft.com/office/powerpoint/2010/main" val="592717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Kim_Jong_Il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38805"/>
            <a:ext cx="9194906" cy="6896805"/>
          </a:xfrm>
        </p:spPr>
      </p:pic>
    </p:spTree>
    <p:extLst>
      <p:ext uri="{BB962C8B-B14F-4D97-AF65-F5344CB8AC3E}">
        <p14:creationId xmlns:p14="http://schemas.microsoft.com/office/powerpoint/2010/main" val="4107879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 the other hand, Most People Think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600" cap="all" dirty="0" smtClean="0">
              <a:latin typeface="+mj-lt"/>
            </a:endParaRPr>
          </a:p>
          <a:p>
            <a:r>
              <a:rPr lang="en-US" sz="3600" cap="all" dirty="0" smtClean="0">
                <a:latin typeface="+mj-lt"/>
              </a:rPr>
              <a:t>Free and open exchange of ideas is the tendency</a:t>
            </a:r>
          </a:p>
          <a:p>
            <a:endParaRPr lang="en-US" sz="3600" cap="all" dirty="0">
              <a:latin typeface="+mj-lt"/>
            </a:endParaRPr>
          </a:p>
          <a:p>
            <a:r>
              <a:rPr lang="en-US" sz="3600" cap="all" dirty="0" smtClean="0">
                <a:latin typeface="+mj-lt"/>
              </a:rPr>
              <a:t>Of </a:t>
            </a:r>
            <a:r>
              <a:rPr lang="en-US" sz="2500" cap="all" dirty="0" smtClean="0">
                <a:latin typeface="+mj-lt"/>
              </a:rPr>
              <a:t>Liberal / Capitalist/ Democratic </a:t>
            </a:r>
            <a:r>
              <a:rPr lang="en-US" sz="3600" cap="all" dirty="0" smtClean="0">
                <a:latin typeface="+mj-lt"/>
              </a:rPr>
              <a:t>governments.</a:t>
            </a:r>
          </a:p>
        </p:txBody>
      </p:sp>
    </p:spTree>
    <p:extLst>
      <p:ext uri="{BB962C8B-B14F-4D97-AF65-F5344CB8AC3E}">
        <p14:creationId xmlns:p14="http://schemas.microsoft.com/office/powerpoint/2010/main" val="3493337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friedman_mpoi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3169" cy="6858000"/>
          </a:xfrm>
        </p:spPr>
      </p:pic>
    </p:spTree>
    <p:extLst>
      <p:ext uri="{BB962C8B-B14F-4D97-AF65-F5344CB8AC3E}">
        <p14:creationId xmlns:p14="http://schemas.microsoft.com/office/powerpoint/2010/main" val="2659709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wrong.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 smtClean="0">
                <a:latin typeface="Hoefler Text"/>
              </a:rPr>
              <a:t>I will make the following arguments:</a:t>
            </a:r>
            <a:endParaRPr lang="en-US" b="0" dirty="0">
              <a:latin typeface="Hoefler Text"/>
            </a:endParaRPr>
          </a:p>
          <a:p>
            <a:endParaRPr lang="en-US" b="0" dirty="0" smtClean="0">
              <a:latin typeface="Hoefler Text"/>
            </a:endParaRPr>
          </a:p>
          <a:p>
            <a:pPr marL="457200" indent="-457200">
              <a:buAutoNum type="arabicPeriod"/>
            </a:pPr>
            <a:r>
              <a:rPr lang="en-US" b="0" dirty="0" smtClean="0">
                <a:latin typeface="Hoefler Text"/>
              </a:rPr>
              <a:t>Modern mass propaganda was </a:t>
            </a:r>
            <a:r>
              <a:rPr lang="en-US" dirty="0" smtClean="0">
                <a:latin typeface="Hoefler Text"/>
              </a:rPr>
              <a:t>invented</a:t>
            </a:r>
            <a:r>
              <a:rPr lang="en-US" b="0" dirty="0" smtClean="0">
                <a:latin typeface="Hoefler Text"/>
              </a:rPr>
              <a:t> under liberal capitalism.</a:t>
            </a:r>
          </a:p>
          <a:p>
            <a:pPr marL="800100" lvl="1" indent="-342900">
              <a:buFontTx/>
              <a:buChar char="-"/>
            </a:pPr>
            <a:r>
              <a:rPr lang="en-US" dirty="0" smtClean="0">
                <a:latin typeface="Hoefler Text"/>
              </a:rPr>
              <a:t>Indeed, the notion of “Democracy” is perhaps the most successful piece of propaganda ever deployed; to the benefit of corporate and state elites seeking to silence the actual movement of real democracy.</a:t>
            </a:r>
          </a:p>
          <a:p>
            <a:endParaRPr lang="en-US" b="0" dirty="0">
              <a:latin typeface="Hoefler Text"/>
            </a:endParaRPr>
          </a:p>
          <a:p>
            <a:r>
              <a:rPr lang="en-US" b="0" dirty="0">
                <a:latin typeface="Hoefler Text"/>
              </a:rPr>
              <a:t>2</a:t>
            </a:r>
            <a:r>
              <a:rPr lang="en-US" b="0" dirty="0" smtClean="0">
                <a:latin typeface="Hoefler Text"/>
              </a:rPr>
              <a:t>. Exciting new research using new data and new methods generates some unexpected evidence for this perspective.</a:t>
            </a:r>
          </a:p>
          <a:p>
            <a:endParaRPr lang="en-US" sz="3600" cap="al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18129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1. Modern MASS Propaganda was invented under Liberal Capitalis</a:t>
            </a:r>
            <a:r>
              <a:rPr lang="en-US" sz="2000" dirty="0"/>
              <a:t>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6482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dirty="0" smtClean="0">
                <a:latin typeface="Hoefler Text"/>
                <a:cs typeface="Hoefler Text"/>
              </a:rPr>
              <a:t>The first nation-wide, systematic manipulation of public opinion was by the United States government in WW1.</a:t>
            </a:r>
          </a:p>
          <a:p>
            <a:pPr marL="800100" lvl="1" indent="-342900">
              <a:buFont typeface="Arial"/>
              <a:buChar char="•"/>
            </a:pPr>
            <a:r>
              <a:rPr lang="en-US" sz="1800" b="0" dirty="0" smtClean="0">
                <a:latin typeface="Hoefler Text"/>
                <a:cs typeface="Hoefler Text"/>
              </a:rPr>
              <a:t>The U.S. public was strongly opposed to entering WWI.</a:t>
            </a:r>
          </a:p>
          <a:p>
            <a:pPr marL="742950" lvl="1" indent="-285750">
              <a:buFont typeface="Arial"/>
              <a:buChar char="•"/>
            </a:pPr>
            <a:r>
              <a:rPr lang="en-US" sz="1800" b="0" dirty="0" smtClean="0">
                <a:latin typeface="Hoefler Text"/>
              </a:rPr>
              <a:t>After </a:t>
            </a:r>
            <a:r>
              <a:rPr lang="en-US" sz="1800" b="0" dirty="0">
                <a:latin typeface="Hoefler Text"/>
              </a:rPr>
              <a:t>election (1916), the Wilson administration decides to </a:t>
            </a:r>
            <a:r>
              <a:rPr lang="en-US" sz="1800" b="0" dirty="0" smtClean="0">
                <a:latin typeface="Hoefler Text"/>
              </a:rPr>
              <a:t>enter.</a:t>
            </a:r>
            <a:endParaRPr lang="en-US" sz="1800" b="0" dirty="0" smtClean="0">
              <a:latin typeface="Hoefler Text"/>
              <a:cs typeface="Hoefler Text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1800" b="0" dirty="0" smtClean="0">
                <a:latin typeface="Hoefler Text"/>
                <a:cs typeface="Hoefler Text"/>
              </a:rPr>
              <a:t>Wilson administration conducts a systematic propaganda campaign.</a:t>
            </a:r>
          </a:p>
          <a:p>
            <a:pPr marL="742950" lvl="1" indent="-285750">
              <a:buFont typeface="Arial"/>
              <a:buChar char="•"/>
            </a:pPr>
            <a:r>
              <a:rPr lang="en-US" sz="1800" b="0" dirty="0" smtClean="0">
                <a:latin typeface="Hoefler Text"/>
                <a:cs typeface="Hoefler Text"/>
              </a:rPr>
              <a:t>Committee on Public Information, aka the Creel Commission. </a:t>
            </a:r>
          </a:p>
          <a:p>
            <a:pPr lvl="1" indent="0">
              <a:buNone/>
            </a:pPr>
            <a:r>
              <a:rPr lang="en-US" sz="1600" b="0" dirty="0" smtClean="0">
                <a:latin typeface="Hoefler Text"/>
                <a:cs typeface="Hoefler Text"/>
              </a:rPr>
              <a:t>		</a:t>
            </a:r>
            <a:r>
              <a:rPr lang="en-US" sz="1600" dirty="0"/>
              <a:t>	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627583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368</TotalTime>
  <Words>525</Words>
  <Application>Microsoft Macintosh PowerPoint</Application>
  <PresentationFormat>On-screen Show (4:3)</PresentationFormat>
  <Paragraphs>71</Paragraphs>
  <Slides>24</Slides>
  <Notes>0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Essential</vt:lpstr>
      <vt:lpstr>Democracy as propaganda for Capitalism</vt:lpstr>
      <vt:lpstr> Most People think  Propaganda is a tendency  of authoritarian governments. </vt:lpstr>
      <vt:lpstr>PowerPoint Presentation</vt:lpstr>
      <vt:lpstr>PowerPoint Presentation</vt:lpstr>
      <vt:lpstr>PowerPoint Presentation</vt:lpstr>
      <vt:lpstr>On the other hand, Most People Think</vt:lpstr>
      <vt:lpstr>PowerPoint Presentation</vt:lpstr>
      <vt:lpstr>This is wrong.</vt:lpstr>
      <vt:lpstr>1. Modern MASS Propaganda was invented under Liberal Capitalism</vt:lpstr>
      <vt:lpstr>PowerPoint Presentation</vt:lpstr>
      <vt:lpstr>1. Modern MASS Propaganda was invented under Liberal Capitalism</vt:lpstr>
      <vt:lpstr>PowerPoint Presentation</vt:lpstr>
      <vt:lpstr>PowerPoint Presentation</vt:lpstr>
      <vt:lpstr>PowerPoint Presentation</vt:lpstr>
      <vt:lpstr>Let’s look Deeper Into the Fossil Record.</vt:lpstr>
      <vt:lpstr>PowerPoint Presentation</vt:lpstr>
      <vt:lpstr>1. Modern MASS Propaganda was invented under Liberal Capitalism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Current Research</vt:lpstr>
      <vt:lpstr>Conclusion</vt:lpstr>
    </vt:vector>
  </TitlesOfParts>
  <Company>soto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Propaganda and Democracy</dc:title>
  <dc:creator>Murphy J.M.</dc:creator>
  <cp:lastModifiedBy>Justin Murphy</cp:lastModifiedBy>
  <cp:revision>51</cp:revision>
  <dcterms:created xsi:type="dcterms:W3CDTF">2014-07-10T14:52:01Z</dcterms:created>
  <dcterms:modified xsi:type="dcterms:W3CDTF">2015-10-14T07:27:04Z</dcterms:modified>
</cp:coreProperties>
</file>

<file path=docProps/thumbnail.jpeg>
</file>